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erriweather" panose="020F0502020204030204" pitchFamily="2" charset="0"/>
      <p:regular r:id="rId13"/>
    </p:embeddedFont>
    <p:embeddedFont>
      <p:font typeface="Merriweather Light" panose="000004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7082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759750"/>
            <a:ext cx="7416403" cy="1349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Customer Shopping Trend Analysis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6350198" y="4433292"/>
            <a:ext cx="7416403" cy="1036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comprehensive analysis of 3,900 customer transactions to uncover shopping behaviors, identify high-value segments, and drive data-driven marketing strategies.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3193" y="538401"/>
            <a:ext cx="6644045" cy="611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Business Recommendations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783193" y="1541978"/>
            <a:ext cx="13064014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Based on comprehensive analysis of 3,900 transactions, we recommend the following strategic actions to optimize revenue and customer retention.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783193" y="2388989"/>
            <a:ext cx="4224099" cy="2866668"/>
          </a:xfrm>
          <a:prstGeom prst="roundRect">
            <a:avLst>
              <a:gd name="adj" fmla="val 28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986552" y="2592348"/>
            <a:ext cx="587335" cy="587335"/>
          </a:xfrm>
          <a:prstGeom prst="roundRect">
            <a:avLst>
              <a:gd name="adj" fmla="val 15567071"/>
            </a:avLst>
          </a:prstGeom>
          <a:solidFill>
            <a:srgbClr val="609DFF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8001" y="2753797"/>
            <a:ext cx="264319" cy="26431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86552" y="3375422"/>
            <a:ext cx="2447568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Boost Subscriptions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986552" y="3798808"/>
            <a:ext cx="3817382" cy="1253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Promote exclusive benefits for subscribers. Data shows subscribers have higher average spend and lifetime value.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5203031" y="2388989"/>
            <a:ext cx="4224218" cy="2866668"/>
          </a:xfrm>
          <a:prstGeom prst="roundRect">
            <a:avLst>
              <a:gd name="adj" fmla="val 28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406390" y="2592348"/>
            <a:ext cx="587335" cy="587335"/>
          </a:xfrm>
          <a:prstGeom prst="roundRect">
            <a:avLst>
              <a:gd name="adj" fmla="val 15567071"/>
            </a:avLst>
          </a:prstGeom>
          <a:solidFill>
            <a:srgbClr val="609DFF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67839" y="2753797"/>
            <a:ext cx="264319" cy="26431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06390" y="3375422"/>
            <a:ext cx="3294459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Customer Loyalty Programs</a:t>
            </a:r>
            <a:endParaRPr lang="en-US" sz="1900" dirty="0"/>
          </a:p>
        </p:txBody>
      </p:sp>
      <p:sp>
        <p:nvSpPr>
          <p:cNvPr id="13" name="Text 9"/>
          <p:cNvSpPr/>
          <p:nvPr/>
        </p:nvSpPr>
        <p:spPr>
          <a:xfrm>
            <a:off x="5406390" y="3798808"/>
            <a:ext cx="3817501" cy="940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Reward repeat buyers to move them into the "Loyal" segment. Focus on customers with 3-5 purchases.</a:t>
            </a:r>
            <a:endParaRPr lang="en-US" sz="1500" dirty="0"/>
          </a:p>
        </p:txBody>
      </p:sp>
      <p:sp>
        <p:nvSpPr>
          <p:cNvPr id="14" name="Shape 10"/>
          <p:cNvSpPr/>
          <p:nvPr/>
        </p:nvSpPr>
        <p:spPr>
          <a:xfrm>
            <a:off x="9622988" y="2388989"/>
            <a:ext cx="4224218" cy="2866668"/>
          </a:xfrm>
          <a:prstGeom prst="roundRect">
            <a:avLst>
              <a:gd name="adj" fmla="val 28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826347" y="2592348"/>
            <a:ext cx="587335" cy="587335"/>
          </a:xfrm>
          <a:prstGeom prst="roundRect">
            <a:avLst>
              <a:gd name="adj" fmla="val 15567071"/>
            </a:avLst>
          </a:prstGeom>
          <a:solidFill>
            <a:srgbClr val="609DFF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87796" y="2753797"/>
            <a:ext cx="264319" cy="264319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26347" y="3375422"/>
            <a:ext cx="2736294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Review Discount Policy</a:t>
            </a:r>
            <a:endParaRPr lang="en-US" sz="1900" dirty="0"/>
          </a:p>
        </p:txBody>
      </p:sp>
      <p:sp>
        <p:nvSpPr>
          <p:cNvPr id="18" name="Text 13"/>
          <p:cNvSpPr/>
          <p:nvPr/>
        </p:nvSpPr>
        <p:spPr>
          <a:xfrm>
            <a:off x="9826347" y="3798808"/>
            <a:ext cx="3817501" cy="1253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Balance sales boosts with margin control. Optimize discounting for price-sensitive products while protecting margins.</a:t>
            </a:r>
            <a:endParaRPr lang="en-US" sz="1500" dirty="0"/>
          </a:p>
        </p:txBody>
      </p:sp>
      <p:sp>
        <p:nvSpPr>
          <p:cNvPr id="19" name="Shape 14"/>
          <p:cNvSpPr/>
          <p:nvPr/>
        </p:nvSpPr>
        <p:spPr>
          <a:xfrm>
            <a:off x="783193" y="5451396"/>
            <a:ext cx="6434138" cy="2239923"/>
          </a:xfrm>
          <a:prstGeom prst="roundRect">
            <a:avLst>
              <a:gd name="adj" fmla="val 367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986552" y="5654754"/>
            <a:ext cx="587335" cy="587335"/>
          </a:xfrm>
          <a:prstGeom prst="roundRect">
            <a:avLst>
              <a:gd name="adj" fmla="val 15567071"/>
            </a:avLst>
          </a:prstGeom>
          <a:solidFill>
            <a:srgbClr val="609DFF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8001" y="5816203"/>
            <a:ext cx="264319" cy="264319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986552" y="6437828"/>
            <a:ext cx="2447568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Product Positioning</a:t>
            </a:r>
            <a:endParaRPr lang="en-US" sz="1900" dirty="0"/>
          </a:p>
        </p:txBody>
      </p:sp>
      <p:sp>
        <p:nvSpPr>
          <p:cNvPr id="23" name="Text 17"/>
          <p:cNvSpPr/>
          <p:nvPr/>
        </p:nvSpPr>
        <p:spPr>
          <a:xfrm>
            <a:off x="986552" y="6861215"/>
            <a:ext cx="6027420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Highlight top-rated and best-selling products in campaigns to drive conversion and build trust.</a:t>
            </a:r>
            <a:endParaRPr lang="en-US" sz="1500" dirty="0"/>
          </a:p>
        </p:txBody>
      </p:sp>
      <p:sp>
        <p:nvSpPr>
          <p:cNvPr id="24" name="Shape 18"/>
          <p:cNvSpPr/>
          <p:nvPr/>
        </p:nvSpPr>
        <p:spPr>
          <a:xfrm>
            <a:off x="7413069" y="5451396"/>
            <a:ext cx="6434138" cy="2239923"/>
          </a:xfrm>
          <a:prstGeom prst="roundRect">
            <a:avLst>
              <a:gd name="adj" fmla="val 367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25" name="Shape 19"/>
          <p:cNvSpPr/>
          <p:nvPr/>
        </p:nvSpPr>
        <p:spPr>
          <a:xfrm>
            <a:off x="7616428" y="5654754"/>
            <a:ext cx="587335" cy="587335"/>
          </a:xfrm>
          <a:prstGeom prst="roundRect">
            <a:avLst>
              <a:gd name="adj" fmla="val 15567071"/>
            </a:avLst>
          </a:prstGeom>
          <a:solidFill>
            <a:srgbClr val="609DFF"/>
          </a:solidFill>
          <a:ln/>
        </p:spPr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77877" y="5816203"/>
            <a:ext cx="264319" cy="264319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7616428" y="6437828"/>
            <a:ext cx="2447568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Targeted Marketing</a:t>
            </a:r>
            <a:endParaRPr lang="en-US" sz="1900" dirty="0"/>
          </a:p>
        </p:txBody>
      </p:sp>
      <p:sp>
        <p:nvSpPr>
          <p:cNvPr id="28" name="Text 21"/>
          <p:cNvSpPr/>
          <p:nvPr/>
        </p:nvSpPr>
        <p:spPr>
          <a:xfrm>
            <a:off x="7616428" y="6861215"/>
            <a:ext cx="6027420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Focus efforts on high-revenue age groups (35-54) and express-shipping users who show premium purchasing behavior.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308973"/>
            <a:ext cx="5399365" cy="674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Project Overview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863798" y="2523530"/>
            <a:ext cx="2699623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Dataset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863798" y="3076694"/>
            <a:ext cx="3444716" cy="1727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report presents a detailed analysis of customer shopping behavior using transactional data from 3,900 purchases across multiple product categories.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863798" y="4998601"/>
            <a:ext cx="3444716" cy="1727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analysis aims to support data-driven decision-making in marketing, product planning, and customer retention strategies.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4843105" y="2523530"/>
            <a:ext cx="2699623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Objectives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4843105" y="3076694"/>
            <a:ext cx="3444716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Identify high-value customer segments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4843105" y="3843218"/>
            <a:ext cx="3444716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Uncover seasonal buying trends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4843105" y="4609743"/>
            <a:ext cx="3444716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Analyze factors influencing purchasing decisions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4843105" y="5376267"/>
            <a:ext cx="3444716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Optimize marketing and retention strategies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340644"/>
            <a:ext cx="5399365" cy="674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Dataset Summary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863798" y="2555200"/>
            <a:ext cx="412099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3,900</a:t>
            </a:r>
            <a:endParaRPr lang="en-US" sz="5600" dirty="0"/>
          </a:p>
        </p:txBody>
      </p:sp>
      <p:sp>
        <p:nvSpPr>
          <p:cNvPr id="4" name="Text 2"/>
          <p:cNvSpPr/>
          <p:nvPr/>
        </p:nvSpPr>
        <p:spPr>
          <a:xfrm>
            <a:off x="1574483" y="3537704"/>
            <a:ext cx="2699623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Total Transactions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863798" y="4004548"/>
            <a:ext cx="4120991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Comprehensive purchase records analyzed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5254704" y="2555200"/>
            <a:ext cx="412099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18</a:t>
            </a:r>
            <a:endParaRPr lang="en-US" sz="5600" dirty="0"/>
          </a:p>
        </p:txBody>
      </p:sp>
      <p:sp>
        <p:nvSpPr>
          <p:cNvPr id="7" name="Text 5"/>
          <p:cNvSpPr/>
          <p:nvPr/>
        </p:nvSpPr>
        <p:spPr>
          <a:xfrm>
            <a:off x="5965388" y="3537704"/>
            <a:ext cx="2699623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Columns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5254704" y="4004548"/>
            <a:ext cx="4120991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Rich feature set for deep analysis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9645610" y="2555200"/>
            <a:ext cx="412099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37</a:t>
            </a:r>
            <a:endParaRPr lang="en-US" sz="5600" dirty="0"/>
          </a:p>
        </p:txBody>
      </p:sp>
      <p:sp>
        <p:nvSpPr>
          <p:cNvPr id="10" name="Text 8"/>
          <p:cNvSpPr/>
          <p:nvPr/>
        </p:nvSpPr>
        <p:spPr>
          <a:xfrm>
            <a:off x="10356294" y="3537704"/>
            <a:ext cx="2699623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Missing Values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9645610" y="4004548"/>
            <a:ext cx="4120991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Only in Review Rating column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863798" y="4938474"/>
            <a:ext cx="4156948" cy="1950363"/>
          </a:xfrm>
          <a:prstGeom prst="roundRect">
            <a:avLst>
              <a:gd name="adj" fmla="val 465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87279" y="5161955"/>
            <a:ext cx="3220164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Customer Demographics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1087279" y="5628799"/>
            <a:ext cx="3709988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Age, Gender, Location, Subscription Status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5236607" y="4938474"/>
            <a:ext cx="4157067" cy="1950363"/>
          </a:xfrm>
          <a:prstGeom prst="roundRect">
            <a:avLst>
              <a:gd name="adj" fmla="val 465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5460087" y="5161955"/>
            <a:ext cx="2699623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Purchase Details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5460087" y="5628799"/>
            <a:ext cx="3710107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Item Purchased, Category, Purchase Amount, Season, Size, Color</a:t>
            </a:r>
            <a:endParaRPr lang="en-US" sz="1700" dirty="0"/>
          </a:p>
        </p:txBody>
      </p:sp>
      <p:sp>
        <p:nvSpPr>
          <p:cNvPr id="18" name="Shape 16"/>
          <p:cNvSpPr/>
          <p:nvPr/>
        </p:nvSpPr>
        <p:spPr>
          <a:xfrm>
            <a:off x="9609534" y="4938474"/>
            <a:ext cx="4157067" cy="1950363"/>
          </a:xfrm>
          <a:prstGeom prst="roundRect">
            <a:avLst>
              <a:gd name="adj" fmla="val 465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9833015" y="5161955"/>
            <a:ext cx="2699623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Shopping Behavior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9833015" y="5628799"/>
            <a:ext cx="3710107" cy="1036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Discount Applied, Previous Purchases, Frequency, Review Rating, Shipping Type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8073" y="697825"/>
            <a:ext cx="6624518" cy="607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Preparation &amp; Cleaning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778073" y="1694736"/>
            <a:ext cx="13074253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 began with comprehensive data preparation and cleaning in Python to ensure data quality and consistency for analysis.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778073" y="2224802"/>
            <a:ext cx="194429" cy="24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01</a:t>
            </a: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778073" y="2532459"/>
            <a:ext cx="6439853" cy="2286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6" name="Text 4"/>
          <p:cNvSpPr/>
          <p:nvPr/>
        </p:nvSpPr>
        <p:spPr>
          <a:xfrm>
            <a:off x="778073" y="2675334"/>
            <a:ext cx="3236119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Loading &amp; Exploration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78073" y="3095863"/>
            <a:ext cx="6439853" cy="622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Imported dataset using Pandas. Used df.info() to check structure and df.describe() for summary statistics.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7412355" y="2224802"/>
            <a:ext cx="194429" cy="24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02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7412355" y="2532459"/>
            <a:ext cx="6439972" cy="2286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10" name="Text 8"/>
          <p:cNvSpPr/>
          <p:nvPr/>
        </p:nvSpPr>
        <p:spPr>
          <a:xfrm>
            <a:off x="7412355" y="2675334"/>
            <a:ext cx="268497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Missing Data Handling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412355" y="3095863"/>
            <a:ext cx="6439972" cy="622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Checked for null values and imputed missing values in Review Rating column using median rating of each product category.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778073" y="4058602"/>
            <a:ext cx="194429" cy="24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3" name="Shape 11"/>
          <p:cNvSpPr/>
          <p:nvPr/>
        </p:nvSpPr>
        <p:spPr>
          <a:xfrm>
            <a:off x="778073" y="4366260"/>
            <a:ext cx="6439853" cy="2286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14" name="Text 12"/>
          <p:cNvSpPr/>
          <p:nvPr/>
        </p:nvSpPr>
        <p:spPr>
          <a:xfrm>
            <a:off x="778073" y="4509135"/>
            <a:ext cx="2860715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Column Standardization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778073" y="4929664"/>
            <a:ext cx="6439853" cy="622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Renamed columns to snake case for better readability and documentation.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7412355" y="4058602"/>
            <a:ext cx="194429" cy="24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04</a:t>
            </a:r>
            <a:endParaRPr lang="en-US" sz="1500" dirty="0"/>
          </a:p>
        </p:txBody>
      </p:sp>
      <p:sp>
        <p:nvSpPr>
          <p:cNvPr id="17" name="Shape 15"/>
          <p:cNvSpPr/>
          <p:nvPr/>
        </p:nvSpPr>
        <p:spPr>
          <a:xfrm>
            <a:off x="7412355" y="4366260"/>
            <a:ext cx="6439972" cy="2286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18" name="Text 16"/>
          <p:cNvSpPr/>
          <p:nvPr/>
        </p:nvSpPr>
        <p:spPr>
          <a:xfrm>
            <a:off x="7412355" y="4509135"/>
            <a:ext cx="2431733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Feature Engineering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7412355" y="4929664"/>
            <a:ext cx="6439972" cy="622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Created age_group and purchase_frequency_days columns using customer age and purchase data.</a:t>
            </a:r>
            <a:endParaRPr lang="en-US" sz="1500" dirty="0"/>
          </a:p>
        </p:txBody>
      </p:sp>
      <p:sp>
        <p:nvSpPr>
          <p:cNvPr id="20" name="Text 18"/>
          <p:cNvSpPr/>
          <p:nvPr/>
        </p:nvSpPr>
        <p:spPr>
          <a:xfrm>
            <a:off x="778073" y="5892403"/>
            <a:ext cx="194429" cy="24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05</a:t>
            </a:r>
            <a:endParaRPr lang="en-US" sz="1500" dirty="0"/>
          </a:p>
        </p:txBody>
      </p:sp>
      <p:sp>
        <p:nvSpPr>
          <p:cNvPr id="21" name="Shape 19"/>
          <p:cNvSpPr/>
          <p:nvPr/>
        </p:nvSpPr>
        <p:spPr>
          <a:xfrm>
            <a:off x="778073" y="6200061"/>
            <a:ext cx="6439853" cy="2286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22" name="Text 20"/>
          <p:cNvSpPr/>
          <p:nvPr/>
        </p:nvSpPr>
        <p:spPr>
          <a:xfrm>
            <a:off x="778073" y="6342936"/>
            <a:ext cx="2794159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Consistency Check</a:t>
            </a:r>
            <a:endParaRPr lang="en-US" sz="1900" dirty="0"/>
          </a:p>
        </p:txBody>
      </p:sp>
      <p:sp>
        <p:nvSpPr>
          <p:cNvPr id="23" name="Text 21"/>
          <p:cNvSpPr/>
          <p:nvPr/>
        </p:nvSpPr>
        <p:spPr>
          <a:xfrm>
            <a:off x="778073" y="6763464"/>
            <a:ext cx="6439853" cy="622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Verified if discount_applied and promo_code_used were redundant; dropped promo_code_used.</a:t>
            </a:r>
            <a:endParaRPr lang="en-US" sz="1500" dirty="0"/>
          </a:p>
        </p:txBody>
      </p:sp>
      <p:sp>
        <p:nvSpPr>
          <p:cNvPr id="24" name="Text 22"/>
          <p:cNvSpPr/>
          <p:nvPr/>
        </p:nvSpPr>
        <p:spPr>
          <a:xfrm>
            <a:off x="7412355" y="5892403"/>
            <a:ext cx="194429" cy="24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06</a:t>
            </a:r>
            <a:endParaRPr lang="en-US" sz="1500" dirty="0"/>
          </a:p>
        </p:txBody>
      </p:sp>
      <p:sp>
        <p:nvSpPr>
          <p:cNvPr id="25" name="Shape 23"/>
          <p:cNvSpPr/>
          <p:nvPr/>
        </p:nvSpPr>
        <p:spPr>
          <a:xfrm>
            <a:off x="7412355" y="6200061"/>
            <a:ext cx="6439972" cy="2286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26" name="Text 24"/>
          <p:cNvSpPr/>
          <p:nvPr/>
        </p:nvSpPr>
        <p:spPr>
          <a:xfrm>
            <a:off x="7412355" y="6342936"/>
            <a:ext cx="2445425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Database Integration</a:t>
            </a:r>
            <a:endParaRPr lang="en-US" sz="1900" dirty="0"/>
          </a:p>
        </p:txBody>
      </p:sp>
      <p:sp>
        <p:nvSpPr>
          <p:cNvPr id="27" name="Text 25"/>
          <p:cNvSpPr/>
          <p:nvPr/>
        </p:nvSpPr>
        <p:spPr>
          <a:xfrm>
            <a:off x="7412355" y="6763464"/>
            <a:ext cx="6439972" cy="622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Connected Python script to PostgreSQL and loaded cleaned DataFrame for SQL analysis.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0579" y="570428"/>
            <a:ext cx="9282827" cy="641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SQL Analysis: Key Business Questions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820579" y="1621869"/>
            <a:ext cx="12989243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 performed structured analysis in SQL to answer critical business questions and extract actionable insights from the cleaned dataset.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20579" y="2816543"/>
            <a:ext cx="4192905" cy="2489240"/>
          </a:xfrm>
          <a:prstGeom prst="roundRect">
            <a:avLst>
              <a:gd name="adj" fmla="val 4408"/>
            </a:avLst>
          </a:prstGeom>
          <a:solidFill>
            <a:srgbClr val="09151A">
              <a:alpha val="95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820579" y="2793683"/>
            <a:ext cx="4192905" cy="91440"/>
          </a:xfrm>
          <a:prstGeom prst="roundRect">
            <a:avLst>
              <a:gd name="adj" fmla="val 94229"/>
            </a:avLst>
          </a:prstGeom>
          <a:solidFill>
            <a:srgbClr val="609DFF"/>
          </a:solidFill>
          <a:ln/>
        </p:spPr>
      </p:sp>
      <p:sp>
        <p:nvSpPr>
          <p:cNvPr id="6" name="Shape 4"/>
          <p:cNvSpPr/>
          <p:nvPr/>
        </p:nvSpPr>
        <p:spPr>
          <a:xfrm>
            <a:off x="2609314" y="2508885"/>
            <a:ext cx="615434" cy="615434"/>
          </a:xfrm>
          <a:prstGeom prst="roundRect">
            <a:avLst>
              <a:gd name="adj" fmla="val 148578"/>
            </a:avLst>
          </a:prstGeom>
          <a:solidFill>
            <a:srgbClr val="609DFF"/>
          </a:solidFill>
          <a:ln/>
        </p:spPr>
      </p:sp>
      <p:sp>
        <p:nvSpPr>
          <p:cNvPr id="7" name="Text 5"/>
          <p:cNvSpPr/>
          <p:nvPr/>
        </p:nvSpPr>
        <p:spPr>
          <a:xfrm>
            <a:off x="2793980" y="2662714"/>
            <a:ext cx="246102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1048583" y="3329345"/>
            <a:ext cx="2564368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Revenue by Gender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1048583" y="3772852"/>
            <a:ext cx="3736896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Compared total revenue generated by male vs. female customers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218628" y="2816543"/>
            <a:ext cx="4193024" cy="2489240"/>
          </a:xfrm>
          <a:prstGeom prst="roundRect">
            <a:avLst>
              <a:gd name="adj" fmla="val 4408"/>
            </a:avLst>
          </a:prstGeom>
          <a:solidFill>
            <a:srgbClr val="09151A">
              <a:alpha val="95000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5218628" y="2793683"/>
            <a:ext cx="4193024" cy="91440"/>
          </a:xfrm>
          <a:prstGeom prst="roundRect">
            <a:avLst>
              <a:gd name="adj" fmla="val 94229"/>
            </a:avLst>
          </a:prstGeom>
          <a:solidFill>
            <a:srgbClr val="609DFF"/>
          </a:solidFill>
          <a:ln/>
        </p:spPr>
      </p:sp>
      <p:sp>
        <p:nvSpPr>
          <p:cNvPr id="12" name="Shape 10"/>
          <p:cNvSpPr/>
          <p:nvPr/>
        </p:nvSpPr>
        <p:spPr>
          <a:xfrm>
            <a:off x="7007364" y="2508885"/>
            <a:ext cx="615434" cy="615434"/>
          </a:xfrm>
          <a:prstGeom prst="roundRect">
            <a:avLst>
              <a:gd name="adj" fmla="val 148578"/>
            </a:avLst>
          </a:prstGeom>
          <a:solidFill>
            <a:srgbClr val="609DFF"/>
          </a:solidFill>
          <a:ln/>
        </p:spPr>
      </p:sp>
      <p:sp>
        <p:nvSpPr>
          <p:cNvPr id="13" name="Text 11"/>
          <p:cNvSpPr/>
          <p:nvPr/>
        </p:nvSpPr>
        <p:spPr>
          <a:xfrm>
            <a:off x="7192030" y="2662714"/>
            <a:ext cx="246102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5446633" y="3329345"/>
            <a:ext cx="3737015" cy="641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High-Spending Discount Users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5446633" y="4093369"/>
            <a:ext cx="3737015" cy="984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Identified customers who used discounts but still spent above average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9616797" y="2816543"/>
            <a:ext cx="4193024" cy="2489240"/>
          </a:xfrm>
          <a:prstGeom prst="roundRect">
            <a:avLst>
              <a:gd name="adj" fmla="val 4408"/>
            </a:avLst>
          </a:prstGeom>
          <a:solidFill>
            <a:srgbClr val="09151A">
              <a:alpha val="95000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9616797" y="2793683"/>
            <a:ext cx="4193024" cy="91440"/>
          </a:xfrm>
          <a:prstGeom prst="roundRect">
            <a:avLst>
              <a:gd name="adj" fmla="val 94229"/>
            </a:avLst>
          </a:prstGeom>
          <a:solidFill>
            <a:srgbClr val="609DFF"/>
          </a:solidFill>
          <a:ln/>
        </p:spPr>
      </p:sp>
      <p:sp>
        <p:nvSpPr>
          <p:cNvPr id="18" name="Shape 16"/>
          <p:cNvSpPr/>
          <p:nvPr/>
        </p:nvSpPr>
        <p:spPr>
          <a:xfrm>
            <a:off x="11405533" y="2508885"/>
            <a:ext cx="615434" cy="615434"/>
          </a:xfrm>
          <a:prstGeom prst="roundRect">
            <a:avLst>
              <a:gd name="adj" fmla="val 148578"/>
            </a:avLst>
          </a:prstGeom>
          <a:solidFill>
            <a:srgbClr val="609DFF"/>
          </a:solidFill>
          <a:ln/>
        </p:spPr>
      </p:sp>
      <p:sp>
        <p:nvSpPr>
          <p:cNvPr id="19" name="Text 17"/>
          <p:cNvSpPr/>
          <p:nvPr/>
        </p:nvSpPr>
        <p:spPr>
          <a:xfrm>
            <a:off x="11590199" y="2662714"/>
            <a:ext cx="246102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1900" dirty="0"/>
          </a:p>
        </p:txBody>
      </p:sp>
      <p:sp>
        <p:nvSpPr>
          <p:cNvPr id="20" name="Text 18"/>
          <p:cNvSpPr/>
          <p:nvPr/>
        </p:nvSpPr>
        <p:spPr>
          <a:xfrm>
            <a:off x="9844802" y="3329345"/>
            <a:ext cx="2564368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Top-Rated Products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9844802" y="3772852"/>
            <a:ext cx="3737015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Found products with highest average review ratings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820579" y="5818584"/>
            <a:ext cx="6391989" cy="1840587"/>
          </a:xfrm>
          <a:prstGeom prst="roundRect">
            <a:avLst>
              <a:gd name="adj" fmla="val 5962"/>
            </a:avLst>
          </a:prstGeom>
          <a:solidFill>
            <a:srgbClr val="09151A">
              <a:alpha val="95000"/>
            </a:srgbClr>
          </a:solidFill>
          <a:ln/>
        </p:spPr>
      </p:sp>
      <p:sp>
        <p:nvSpPr>
          <p:cNvPr id="23" name="Shape 21"/>
          <p:cNvSpPr/>
          <p:nvPr/>
        </p:nvSpPr>
        <p:spPr>
          <a:xfrm>
            <a:off x="820579" y="5795724"/>
            <a:ext cx="6391989" cy="91440"/>
          </a:xfrm>
          <a:prstGeom prst="roundRect">
            <a:avLst>
              <a:gd name="adj" fmla="val 94229"/>
            </a:avLst>
          </a:prstGeom>
          <a:solidFill>
            <a:srgbClr val="609DFF"/>
          </a:solidFill>
          <a:ln/>
        </p:spPr>
      </p:sp>
      <p:sp>
        <p:nvSpPr>
          <p:cNvPr id="24" name="Shape 22"/>
          <p:cNvSpPr/>
          <p:nvPr/>
        </p:nvSpPr>
        <p:spPr>
          <a:xfrm>
            <a:off x="3708856" y="5510927"/>
            <a:ext cx="615434" cy="615434"/>
          </a:xfrm>
          <a:prstGeom prst="roundRect">
            <a:avLst>
              <a:gd name="adj" fmla="val 148578"/>
            </a:avLst>
          </a:prstGeom>
          <a:solidFill>
            <a:srgbClr val="609DFF"/>
          </a:solidFill>
          <a:ln/>
        </p:spPr>
      </p:sp>
      <p:sp>
        <p:nvSpPr>
          <p:cNvPr id="25" name="Text 23"/>
          <p:cNvSpPr/>
          <p:nvPr/>
        </p:nvSpPr>
        <p:spPr>
          <a:xfrm>
            <a:off x="3893522" y="5664756"/>
            <a:ext cx="246102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1900" dirty="0"/>
          </a:p>
        </p:txBody>
      </p:sp>
      <p:sp>
        <p:nvSpPr>
          <p:cNvPr id="26" name="Text 24"/>
          <p:cNvSpPr/>
          <p:nvPr/>
        </p:nvSpPr>
        <p:spPr>
          <a:xfrm>
            <a:off x="1048583" y="6331387"/>
            <a:ext cx="3377922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Shipping Type Comparison</a:t>
            </a:r>
            <a:endParaRPr lang="en-US" sz="2000" dirty="0"/>
          </a:p>
        </p:txBody>
      </p:sp>
      <p:sp>
        <p:nvSpPr>
          <p:cNvPr id="27" name="Text 25"/>
          <p:cNvSpPr/>
          <p:nvPr/>
        </p:nvSpPr>
        <p:spPr>
          <a:xfrm>
            <a:off x="1048583" y="6774894"/>
            <a:ext cx="5935980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Compared purchase amounts between Standard and Express shipping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7417713" y="5818584"/>
            <a:ext cx="6392108" cy="1840587"/>
          </a:xfrm>
          <a:prstGeom prst="roundRect">
            <a:avLst>
              <a:gd name="adj" fmla="val 5962"/>
            </a:avLst>
          </a:prstGeom>
          <a:solidFill>
            <a:srgbClr val="09151A">
              <a:alpha val="95000"/>
            </a:srgbClr>
          </a:solidFill>
          <a:ln/>
        </p:spPr>
      </p:sp>
      <p:sp>
        <p:nvSpPr>
          <p:cNvPr id="29" name="Shape 27"/>
          <p:cNvSpPr/>
          <p:nvPr/>
        </p:nvSpPr>
        <p:spPr>
          <a:xfrm>
            <a:off x="7417713" y="5795724"/>
            <a:ext cx="6392108" cy="91440"/>
          </a:xfrm>
          <a:prstGeom prst="roundRect">
            <a:avLst>
              <a:gd name="adj" fmla="val 94229"/>
            </a:avLst>
          </a:prstGeom>
          <a:solidFill>
            <a:srgbClr val="609DFF"/>
          </a:solidFill>
          <a:ln/>
        </p:spPr>
      </p:sp>
      <p:sp>
        <p:nvSpPr>
          <p:cNvPr id="30" name="Shape 28"/>
          <p:cNvSpPr/>
          <p:nvPr/>
        </p:nvSpPr>
        <p:spPr>
          <a:xfrm>
            <a:off x="10305990" y="5510927"/>
            <a:ext cx="615434" cy="615434"/>
          </a:xfrm>
          <a:prstGeom prst="roundRect">
            <a:avLst>
              <a:gd name="adj" fmla="val 148578"/>
            </a:avLst>
          </a:prstGeom>
          <a:solidFill>
            <a:srgbClr val="609DFF"/>
          </a:solidFill>
          <a:ln/>
        </p:spPr>
      </p:sp>
      <p:sp>
        <p:nvSpPr>
          <p:cNvPr id="31" name="Text 29"/>
          <p:cNvSpPr/>
          <p:nvPr/>
        </p:nvSpPr>
        <p:spPr>
          <a:xfrm>
            <a:off x="10490656" y="5664756"/>
            <a:ext cx="246102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5</a:t>
            </a:r>
            <a:endParaRPr lang="en-US" sz="1900" dirty="0"/>
          </a:p>
        </p:txBody>
      </p:sp>
      <p:sp>
        <p:nvSpPr>
          <p:cNvPr id="32" name="Text 30"/>
          <p:cNvSpPr/>
          <p:nvPr/>
        </p:nvSpPr>
        <p:spPr>
          <a:xfrm>
            <a:off x="7645718" y="6331387"/>
            <a:ext cx="2564368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Subscriber Analysis</a:t>
            </a:r>
            <a:endParaRPr lang="en-US" sz="2000" dirty="0"/>
          </a:p>
        </p:txBody>
      </p:sp>
      <p:sp>
        <p:nvSpPr>
          <p:cNvPr id="33" name="Text 31"/>
          <p:cNvSpPr/>
          <p:nvPr/>
        </p:nvSpPr>
        <p:spPr>
          <a:xfrm>
            <a:off x="7645718" y="6774894"/>
            <a:ext cx="5936099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Compared average spend and total revenue across subscription status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2597" y="531138"/>
            <a:ext cx="7668578" cy="603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Customer Segmentation Insights</a:t>
            </a:r>
            <a:endParaRPr lang="en-US" sz="3800" dirty="0"/>
          </a:p>
        </p:txBody>
      </p:sp>
      <p:sp>
        <p:nvSpPr>
          <p:cNvPr id="3" name="Shape 1"/>
          <p:cNvSpPr/>
          <p:nvPr/>
        </p:nvSpPr>
        <p:spPr>
          <a:xfrm>
            <a:off x="3326844" y="1641753"/>
            <a:ext cx="2554129" cy="547807"/>
          </a:xfrm>
          <a:prstGeom prst="roundRect">
            <a:avLst>
              <a:gd name="adj" fmla="val 1480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8058" y="1779865"/>
            <a:ext cx="271582" cy="271582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2049661" y="2237780"/>
            <a:ext cx="5108377" cy="547807"/>
          </a:xfrm>
          <a:prstGeom prst="roundRect">
            <a:avLst>
              <a:gd name="adj" fmla="val 1480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8058" y="2375892"/>
            <a:ext cx="271582" cy="271582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772597" y="2833807"/>
            <a:ext cx="7662624" cy="547807"/>
          </a:xfrm>
          <a:prstGeom prst="roundRect">
            <a:avLst>
              <a:gd name="adj" fmla="val 1480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68058" y="2971919"/>
            <a:ext cx="271582" cy="271582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772597" y="3574733"/>
            <a:ext cx="386239" cy="386239"/>
          </a:xfrm>
          <a:prstGeom prst="roundRect">
            <a:avLst>
              <a:gd name="adj" fmla="val 2100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5046" y="3647122"/>
            <a:ext cx="241340" cy="24134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351955" y="3616881"/>
            <a:ext cx="2414349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Loyal Customers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1351955" y="4111823"/>
            <a:ext cx="7083266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Highest purchase frequency and lifetime value</a:t>
            </a:r>
            <a:endParaRPr lang="en-US" sz="1500" dirty="0"/>
          </a:p>
        </p:txBody>
      </p:sp>
      <p:sp>
        <p:nvSpPr>
          <p:cNvPr id="13" name="Shape 7"/>
          <p:cNvSpPr/>
          <p:nvPr/>
        </p:nvSpPr>
        <p:spPr>
          <a:xfrm>
            <a:off x="772597" y="4710470"/>
            <a:ext cx="386239" cy="386239"/>
          </a:xfrm>
          <a:prstGeom prst="roundRect">
            <a:avLst>
              <a:gd name="adj" fmla="val 2100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5046" y="4782860"/>
            <a:ext cx="241340" cy="24134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351955" y="4752618"/>
            <a:ext cx="2486858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Returning Customers</a:t>
            </a:r>
            <a:endParaRPr lang="en-US" sz="1900" dirty="0"/>
          </a:p>
        </p:txBody>
      </p:sp>
      <p:sp>
        <p:nvSpPr>
          <p:cNvPr id="16" name="Text 9"/>
          <p:cNvSpPr/>
          <p:nvPr/>
        </p:nvSpPr>
        <p:spPr>
          <a:xfrm>
            <a:off x="1351955" y="5247561"/>
            <a:ext cx="7083266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Multiple purchases, building relationship</a:t>
            </a:r>
            <a:endParaRPr lang="en-US" sz="1500" dirty="0"/>
          </a:p>
        </p:txBody>
      </p:sp>
      <p:sp>
        <p:nvSpPr>
          <p:cNvPr id="17" name="Shape 10"/>
          <p:cNvSpPr/>
          <p:nvPr/>
        </p:nvSpPr>
        <p:spPr>
          <a:xfrm>
            <a:off x="772597" y="5846207"/>
            <a:ext cx="386239" cy="386239"/>
          </a:xfrm>
          <a:prstGeom prst="roundRect">
            <a:avLst>
              <a:gd name="adj" fmla="val 2100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5046" y="5918597"/>
            <a:ext cx="241340" cy="24134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351955" y="5888355"/>
            <a:ext cx="2414349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New Customers</a:t>
            </a:r>
            <a:endParaRPr lang="en-US" sz="1900" dirty="0"/>
          </a:p>
        </p:txBody>
      </p:sp>
      <p:sp>
        <p:nvSpPr>
          <p:cNvPr id="20" name="Text 12"/>
          <p:cNvSpPr/>
          <p:nvPr/>
        </p:nvSpPr>
        <p:spPr>
          <a:xfrm>
            <a:off x="1351955" y="6383298"/>
            <a:ext cx="7083266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First-time buyers, growth opportunity</a:t>
            </a:r>
            <a:endParaRPr lang="en-US" sz="1500" dirty="0"/>
          </a:p>
        </p:txBody>
      </p:sp>
      <p:sp>
        <p:nvSpPr>
          <p:cNvPr id="21" name="Text 13"/>
          <p:cNvSpPr/>
          <p:nvPr/>
        </p:nvSpPr>
        <p:spPr>
          <a:xfrm>
            <a:off x="772597" y="6909554"/>
            <a:ext cx="7662624" cy="617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Customers were classified into three segments based on purchase history, enabling targeted retention and growth strategies for each group.</a:t>
            </a:r>
            <a:endParaRPr lang="en-US" sz="1500" dirty="0"/>
          </a:p>
        </p:txBody>
      </p:sp>
      <p:sp>
        <p:nvSpPr>
          <p:cNvPr id="22" name="Text 14"/>
          <p:cNvSpPr/>
          <p:nvPr/>
        </p:nvSpPr>
        <p:spPr>
          <a:xfrm>
            <a:off x="8914090" y="1617583"/>
            <a:ext cx="2414349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Finding</a:t>
            </a:r>
            <a:endParaRPr lang="en-US" sz="1900" dirty="0"/>
          </a:p>
        </p:txBody>
      </p:sp>
      <p:sp>
        <p:nvSpPr>
          <p:cNvPr id="23" name="Text 15"/>
          <p:cNvSpPr/>
          <p:nvPr/>
        </p:nvSpPr>
        <p:spPr>
          <a:xfrm>
            <a:off x="9203769" y="2136696"/>
            <a:ext cx="4661654" cy="1235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Customers with more than 5 purchases show significantly higher subscription rates, indicating strong correlation between purchase frequency and loyalty program adoption.</a:t>
            </a:r>
            <a:endParaRPr lang="en-US" sz="1500" dirty="0"/>
          </a:p>
        </p:txBody>
      </p:sp>
      <p:sp>
        <p:nvSpPr>
          <p:cNvPr id="24" name="Shape 16"/>
          <p:cNvSpPr/>
          <p:nvPr/>
        </p:nvSpPr>
        <p:spPr>
          <a:xfrm>
            <a:off x="8914090" y="2136696"/>
            <a:ext cx="22860" cy="1235869"/>
          </a:xfrm>
          <a:prstGeom prst="rect">
            <a:avLst/>
          </a:prstGeom>
          <a:solidFill>
            <a:srgbClr val="609DFF"/>
          </a:solidFill>
          <a:ln/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1292" y="559237"/>
            <a:ext cx="8655725" cy="633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Revenue Analysis by Demographics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2752368" y="2916912"/>
            <a:ext cx="2494717" cy="506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3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51%</a:t>
            </a:r>
            <a:endParaRPr lang="en-US" sz="39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643" y="1649254"/>
            <a:ext cx="3042404" cy="304240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732127" y="4945023"/>
            <a:ext cx="2535317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Male Customers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811292" y="5383530"/>
            <a:ext cx="6377107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Slightly higher revenue contribution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9382958" y="2916912"/>
            <a:ext cx="2494717" cy="506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3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49%</a:t>
            </a:r>
            <a:endParaRPr lang="en-US" sz="39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9234" y="1649254"/>
            <a:ext cx="3042404" cy="304240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362837" y="4945023"/>
            <a:ext cx="2535317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Female Customers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7441883" y="5383530"/>
            <a:ext cx="6377226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Nearly equal revenue share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811292" y="6012299"/>
            <a:ext cx="4702373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Age Group Revenue Distribution</a:t>
            </a:r>
            <a:endParaRPr lang="en-US" sz="2350" dirty="0"/>
          </a:p>
        </p:txBody>
      </p:sp>
      <p:sp>
        <p:nvSpPr>
          <p:cNvPr id="12" name="Text 8"/>
          <p:cNvSpPr/>
          <p:nvPr/>
        </p:nvSpPr>
        <p:spPr>
          <a:xfrm>
            <a:off x="811292" y="6696670"/>
            <a:ext cx="13007816" cy="973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Revenue contribution varies significantly across age groups, with middle-aged customers (35-54) representing the highest-value segment. Young adults (18-34) show strong growth potential, while senior customers (55+) demonstrate consistent purchasing patterns.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691753"/>
            <a:ext cx="7288054" cy="674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Product &amp; Discount Insights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863798" y="1906310"/>
            <a:ext cx="2699623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Top-Rated Products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863798" y="2459474"/>
            <a:ext cx="6187916" cy="1036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Five products achieved the highest average review ratings, indicating exceptional customer satisfaction and quality perception.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863798" y="3690342"/>
            <a:ext cx="6187916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Strong correlation between ratings and repeat purchases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863798" y="4456867"/>
            <a:ext cx="6187916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Top-rated items span multiple categories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863798" y="4877872"/>
            <a:ext cx="6187916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Consistent positive feedback across demographics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6305" y="1906310"/>
            <a:ext cx="3905964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Discount-Dependent Products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7586305" y="2459474"/>
            <a:ext cx="6187916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Five products showed highest percentage of discounted purchases, revealing price sensitivity patterns.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6305" y="3344823"/>
            <a:ext cx="6187916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Strategic discounting drives volume for specific items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6305" y="3765828"/>
            <a:ext cx="6187916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Balance needed between sales boost and margin control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86305" y="4186833"/>
            <a:ext cx="6187916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Opportunity to optimize promotional strategies</a:t>
            </a:r>
            <a:endParaRPr lang="en-US" sz="1700" dirty="0"/>
          </a:p>
        </p:txBody>
      </p:sp>
      <p:sp>
        <p:nvSpPr>
          <p:cNvPr id="13" name="Shape 11"/>
          <p:cNvSpPr/>
          <p:nvPr/>
        </p:nvSpPr>
        <p:spPr>
          <a:xfrm>
            <a:off x="863798" y="5541764"/>
            <a:ext cx="6343412" cy="1996083"/>
          </a:xfrm>
          <a:prstGeom prst="roundRect">
            <a:avLst>
              <a:gd name="adj" fmla="val 4544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110139" y="5788104"/>
            <a:ext cx="3046928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Express Shipping Users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1110139" y="6254948"/>
            <a:ext cx="5850731" cy="1036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Customers choosing express shipping show higher average purchase amounts, indicating willingness to pay premium for convenience.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423071" y="5541764"/>
            <a:ext cx="6343531" cy="1996083"/>
          </a:xfrm>
          <a:prstGeom prst="roundRect">
            <a:avLst>
              <a:gd name="adj" fmla="val 4544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669411" y="5788104"/>
            <a:ext cx="2827734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Subscriber Advantage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7669411" y="6254948"/>
            <a:ext cx="5850850" cy="1036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Subscribers demonstrate higher average spend and total revenue compared to non-subscribers, validating subscription program value.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1761" y="629722"/>
            <a:ext cx="6823472" cy="587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Power BI Dashboard Overview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751761" y="1498878"/>
            <a:ext cx="7640479" cy="902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comprehensive Power BI dashboard was created to visualize key metrics and enable interactive exploration of customer shopping trends. The dashboard integrates all analytical findings into an intuitive interface for stakeholders.</a:t>
            </a:r>
            <a:endParaRPr lang="en-US" sz="14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761" y="2612469"/>
            <a:ext cx="469821" cy="4698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1761" y="3317200"/>
            <a:ext cx="2349341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Real-Time Metrics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751761" y="3723561"/>
            <a:ext cx="7640479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Live tracking of revenue, customer segments, and purchase patterns</a:t>
            </a:r>
            <a:endParaRPr lang="en-US" sz="14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1761" y="4400193"/>
            <a:ext cx="469821" cy="46982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51761" y="5104924"/>
            <a:ext cx="2349341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Interactive Filters</a:t>
            </a:r>
            <a:endParaRPr lang="en-US" sz="1800" dirty="0"/>
          </a:p>
        </p:txBody>
      </p:sp>
      <p:sp>
        <p:nvSpPr>
          <p:cNvPr id="10" name="Text 5"/>
          <p:cNvSpPr/>
          <p:nvPr/>
        </p:nvSpPr>
        <p:spPr>
          <a:xfrm>
            <a:off x="751761" y="5511284"/>
            <a:ext cx="7640479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Drill-down capabilities by category, demographics, and time period</a:t>
            </a:r>
            <a:endParaRPr lang="en-US" sz="14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1761" y="6187916"/>
            <a:ext cx="469821" cy="46982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51761" y="6892647"/>
            <a:ext cx="2349341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Actionable Insights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751761" y="7299008"/>
            <a:ext cx="7640479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Visual representation of trends and opportunities for decision-making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845</Words>
  <Application>Microsoft Office PowerPoint</Application>
  <PresentationFormat>Custom</PresentationFormat>
  <Paragraphs>128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Merriweather Light</vt:lpstr>
      <vt:lpstr>Merriweather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kajal maurya</cp:lastModifiedBy>
  <cp:revision>1</cp:revision>
  <dcterms:created xsi:type="dcterms:W3CDTF">2025-12-12T11:09:59Z</dcterms:created>
  <dcterms:modified xsi:type="dcterms:W3CDTF">2025-12-12T11:12:32Z</dcterms:modified>
</cp:coreProperties>
</file>